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0" r:id="rId3"/>
    <p:sldId id="260" r:id="rId4"/>
    <p:sldId id="275" r:id="rId5"/>
    <p:sldId id="258" r:id="rId6"/>
    <p:sldId id="261" r:id="rId7"/>
    <p:sldId id="288" r:id="rId8"/>
    <p:sldId id="285" r:id="rId9"/>
    <p:sldId id="286" r:id="rId10"/>
    <p:sldId id="282" r:id="rId11"/>
    <p:sldId id="262" r:id="rId12"/>
    <p:sldId id="263" r:id="rId13"/>
    <p:sldId id="264" r:id="rId14"/>
    <p:sldId id="273" r:id="rId15"/>
    <p:sldId id="287" r:id="rId16"/>
    <p:sldId id="284" r:id="rId17"/>
    <p:sldId id="289" r:id="rId18"/>
    <p:sldId id="283" r:id="rId19"/>
    <p:sldId id="267" r:id="rId20"/>
    <p:sldId id="268" r:id="rId21"/>
    <p:sldId id="269" r:id="rId22"/>
    <p:sldId id="271" r:id="rId23"/>
    <p:sldId id="276" r:id="rId24"/>
    <p:sldId id="277" r:id="rId25"/>
    <p:sldId id="259" r:id="rId26"/>
    <p:sldId id="281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52DA"/>
    <a:srgbClr val="E42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Sunday, 16 July,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16 July, 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7987"/>
            <a:ext cx="7848600" cy="1660299"/>
          </a:xfrm>
        </p:spPr>
        <p:txBody>
          <a:bodyPr/>
          <a:lstStyle/>
          <a:p>
            <a:r>
              <a:rPr lang="en-US" sz="4800" i="1" dirty="0" smtClean="0"/>
              <a:t>Ms. Marvel: No Normal</a:t>
            </a:r>
            <a:br>
              <a:rPr lang="en-US" sz="4800" i="1" dirty="0" smtClean="0"/>
            </a:br>
            <a:r>
              <a:rPr lang="en-US" sz="2000" i="1" dirty="0" smtClean="0"/>
              <a:t>“Everyone else gets to be normal: why cant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?”</a:t>
            </a:r>
            <a:endParaRPr lang="en-US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ms. marv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2286"/>
            <a:ext cx="9144000" cy="38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Who am I?</a:t>
            </a:r>
            <a:endParaRPr lang="en-US" dirty="0">
              <a:solidFill>
                <a:srgbClr val="292934"/>
              </a:solidFill>
            </a:endParaRPr>
          </a:p>
        </p:txBody>
      </p:sp>
      <p:pic>
        <p:nvPicPr>
          <p:cNvPr id="4" name="Content Placeholder 3" descr="ms-marvel-1-be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788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495800" y="1673352"/>
            <a:ext cx="4191000" cy="4718304"/>
          </a:xfrm>
        </p:spPr>
        <p:txBody>
          <a:bodyPr/>
          <a:lstStyle/>
          <a:p>
            <a:r>
              <a:rPr lang="en-US" dirty="0" smtClean="0"/>
              <a:t>Shape shifts into Carol Danvers</a:t>
            </a:r>
          </a:p>
          <a:p>
            <a:r>
              <a:rPr lang="en-US" dirty="0" smtClean="0"/>
              <a:t>Feels most safe being a white superhuman ideal</a:t>
            </a:r>
          </a:p>
          <a:p>
            <a:r>
              <a:rPr lang="en-US" dirty="0" smtClean="0"/>
              <a:t>A comment on society</a:t>
            </a:r>
          </a:p>
          <a:p>
            <a:r>
              <a:rPr lang="en-US" dirty="0" smtClean="0"/>
              <a:t>Whiteness=acceptance, safety, and visibility </a:t>
            </a:r>
          </a:p>
          <a:p>
            <a:r>
              <a:rPr lang="en-US" dirty="0" smtClean="0"/>
              <a:t>Standard of beauty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3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Identity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identity can be looked as a </a:t>
            </a:r>
            <a:r>
              <a:rPr lang="en-US" dirty="0" smtClean="0"/>
              <a:t>process</a:t>
            </a:r>
          </a:p>
          <a:p>
            <a:pPr lvl="0"/>
            <a:r>
              <a:rPr lang="en-US" dirty="0" smtClean="0"/>
              <a:t>Identity </a:t>
            </a:r>
            <a:r>
              <a:rPr lang="en-US" dirty="0"/>
              <a:t>is a combination of biology (fetal experience, infancy, childhood) </a:t>
            </a:r>
            <a:r>
              <a:rPr lang="en-US" dirty="0" smtClean="0"/>
              <a:t>&amp; the </a:t>
            </a:r>
            <a:r>
              <a:rPr lang="en-US" dirty="0"/>
              <a:t>actual events that happen to an individual</a:t>
            </a:r>
            <a:endParaRPr lang="en-CA" dirty="0"/>
          </a:p>
          <a:p>
            <a:pPr lvl="0"/>
            <a:r>
              <a:rPr lang="en-US" dirty="0"/>
              <a:t>PLUS, the combination of social, cultural struggles, political events, &amp; actual happenings in time, that join together to influence two things:</a:t>
            </a:r>
            <a:endParaRPr lang="en-CA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How your surrounding culture views itself in relation to other cultures/ to the rest of the </a:t>
            </a:r>
            <a:r>
              <a:rPr lang="en-US" dirty="0" smtClean="0"/>
              <a:t>world</a:t>
            </a:r>
            <a:endParaRPr lang="en-CA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does it encourage, educate, persuade into interpreting things around us in a particular way? </a:t>
            </a:r>
          </a:p>
        </p:txBody>
      </p:sp>
    </p:spTree>
    <p:extLst>
      <p:ext uri="{BB962C8B-B14F-4D97-AF65-F5344CB8AC3E}">
        <p14:creationId xmlns:p14="http://schemas.microsoft.com/office/powerpoint/2010/main" val="366528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92934"/>
                </a:solidFill>
              </a:rPr>
              <a:t>Ideal of Freedom </a:t>
            </a:r>
            <a:br>
              <a:rPr lang="en-US" dirty="0">
                <a:solidFill>
                  <a:srgbClr val="292934"/>
                </a:solidFill>
              </a:rPr>
            </a:br>
            <a:r>
              <a:rPr lang="en-US" sz="3100" dirty="0">
                <a:solidFill>
                  <a:srgbClr val="292934"/>
                </a:solidFill>
              </a:rPr>
              <a:t>(embedded in our culture)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292934"/>
                </a:solidFill>
              </a:rPr>
              <a:t>Be Yourself</a:t>
            </a:r>
            <a:endParaRPr lang="en-US" sz="2400" b="1" dirty="0">
              <a:solidFill>
                <a:srgbClr val="29293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 dictum</a:t>
            </a:r>
          </a:p>
          <a:p>
            <a:r>
              <a:rPr lang="en-US" dirty="0"/>
              <a:t>Self-definition </a:t>
            </a:r>
          </a:p>
          <a:p>
            <a:r>
              <a:rPr lang="en-US" dirty="0"/>
              <a:t>You ought to be yourself</a:t>
            </a:r>
          </a:p>
          <a:p>
            <a:r>
              <a:rPr lang="en-US" dirty="0" smtClean="0"/>
              <a:t>Normative </a:t>
            </a:r>
          </a:p>
          <a:p>
            <a:r>
              <a:rPr lang="en-US" dirty="0" smtClean="0"/>
              <a:t>Cultural encoding </a:t>
            </a:r>
          </a:p>
          <a:p>
            <a:r>
              <a:rPr lang="en-US" dirty="0" err="1" smtClean="0"/>
              <a:t>Behavioural</a:t>
            </a:r>
            <a:r>
              <a:rPr lang="en-US" dirty="0" smtClean="0"/>
              <a:t> codes</a:t>
            </a:r>
          </a:p>
          <a:p>
            <a:r>
              <a:rPr lang="en-US" dirty="0" smtClean="0"/>
              <a:t>socialization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292934"/>
                </a:solidFill>
              </a:rPr>
              <a:t>Know Thyself</a:t>
            </a:r>
            <a:endParaRPr lang="en-US" sz="2400" b="1" dirty="0">
              <a:solidFill>
                <a:srgbClr val="292934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Ancient-classical dictum</a:t>
            </a:r>
            <a:endParaRPr lang="en-US" dirty="0"/>
          </a:p>
          <a:p>
            <a:r>
              <a:rPr lang="en-US" dirty="0" err="1"/>
              <a:t>Nosce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(Know thy self” (self-definition) </a:t>
            </a:r>
          </a:p>
          <a:p>
            <a:r>
              <a:rPr lang="en-US" dirty="0"/>
              <a:t>You ought to know yourself</a:t>
            </a:r>
          </a:p>
          <a:p>
            <a:r>
              <a:rPr lang="en-US" dirty="0" smtClean="0"/>
              <a:t>Normative</a:t>
            </a:r>
          </a:p>
          <a:p>
            <a:r>
              <a:rPr lang="en-US" dirty="0" smtClean="0"/>
              <a:t>Matter of virtue/character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7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“Be Yourself” 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Kamala: “Being someone isn’t liberating, it’s exhausting”</a:t>
            </a:r>
          </a:p>
          <a:p>
            <a:r>
              <a:rPr lang="en-US" dirty="0" smtClean="0"/>
              <a:t>“Be Yourself”: Everywhere</a:t>
            </a:r>
            <a:r>
              <a:rPr lang="en-US" dirty="0"/>
              <a:t>, omnipresent—culture is saying it</a:t>
            </a:r>
          </a:p>
          <a:p>
            <a:r>
              <a:rPr lang="en-US" dirty="0" smtClean="0"/>
              <a:t>Normative </a:t>
            </a:r>
            <a:r>
              <a:rPr lang="en-US" dirty="0"/>
              <a:t>expectations of society</a:t>
            </a:r>
          </a:p>
          <a:p>
            <a:r>
              <a:rPr lang="en-US" dirty="0"/>
              <a:t>Why is this dictum perverse?</a:t>
            </a:r>
          </a:p>
          <a:p>
            <a:r>
              <a:rPr lang="en-US" dirty="0"/>
              <a:t>Assumption: that we are not ourselves</a:t>
            </a:r>
          </a:p>
          <a:p>
            <a:r>
              <a:rPr lang="en-US" dirty="0"/>
              <a:t>Anxiety—</a:t>
            </a:r>
            <a:r>
              <a:rPr lang="en-US" dirty="0" err="1"/>
              <a:t>abt</a:t>
            </a:r>
            <a:r>
              <a:rPr lang="en-US" dirty="0"/>
              <a:t> cruelty of it all: if you start to be yourself, you may stick out &amp; be punished for it</a:t>
            </a:r>
          </a:p>
          <a:p>
            <a:r>
              <a:rPr lang="en-US" dirty="0"/>
              <a:t>Encouraged to be yourself, but not too individualistic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9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“Be Yourself, but not too much!”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when we are truly being ourselves?</a:t>
            </a:r>
          </a:p>
          <a:p>
            <a:r>
              <a:rPr lang="en-US" dirty="0"/>
              <a:t>What tells us? We depend on others to tell </a:t>
            </a:r>
            <a:r>
              <a:rPr lang="en-US" dirty="0" smtClean="0"/>
              <a:t>us</a:t>
            </a:r>
          </a:p>
          <a:p>
            <a:r>
              <a:rPr lang="en-US" dirty="0" smtClean="0"/>
              <a:t>Implies a limitation</a:t>
            </a:r>
          </a:p>
          <a:p>
            <a:r>
              <a:rPr lang="en-US" dirty="0" smtClean="0"/>
              <a:t>What is the limitation? How will be know it?</a:t>
            </a:r>
          </a:p>
          <a:p>
            <a:r>
              <a:rPr lang="en-US" dirty="0" err="1" smtClean="0"/>
              <a:t>Behavioural</a:t>
            </a:r>
            <a:r>
              <a:rPr lang="en-US" dirty="0" smtClean="0"/>
              <a:t>, outward codes</a:t>
            </a:r>
          </a:p>
          <a:p>
            <a:r>
              <a:rPr lang="en-US" dirty="0" smtClean="0"/>
              <a:t>Perform your codes well</a:t>
            </a:r>
          </a:p>
          <a:p>
            <a:r>
              <a:rPr lang="en-US" dirty="0" smtClean="0"/>
              <a:t>So we can see it (notion of visually making sense)</a:t>
            </a:r>
          </a:p>
          <a:p>
            <a:endParaRPr lang="en-US" dirty="0"/>
          </a:p>
          <a:p>
            <a:pPr marL="0" indent="0">
              <a:buNone/>
            </a:pPr>
            <a:endParaRPr lang="en-US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0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Ms. Marvel: Good or Bad Learner?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see her conformity?</a:t>
            </a:r>
          </a:p>
          <a:p>
            <a:r>
              <a:rPr lang="en-US" dirty="0" smtClean="0"/>
              <a:t>Does she perform it or behave it well?</a:t>
            </a:r>
          </a:p>
          <a:p>
            <a:r>
              <a:rPr lang="en-US" dirty="0" smtClean="0"/>
              <a:t>It is safe to conform: Carol Danvers is safe / no risk / she is already established ideals (like Iron Man)</a:t>
            </a:r>
          </a:p>
          <a:p>
            <a:r>
              <a:rPr lang="en-US" dirty="0" smtClean="0"/>
              <a:t>Her journey: </a:t>
            </a:r>
          </a:p>
          <a:p>
            <a:r>
              <a:rPr lang="en-US" dirty="0" smtClean="0">
                <a:solidFill>
                  <a:srgbClr val="E42EDB"/>
                </a:solidFill>
              </a:rPr>
              <a:t>Phase 1</a:t>
            </a:r>
            <a:r>
              <a:rPr lang="en-US" dirty="0" smtClean="0"/>
              <a:t>: Wants the norm, </a:t>
            </a:r>
          </a:p>
          <a:p>
            <a:r>
              <a:rPr lang="en-US" dirty="0" smtClean="0">
                <a:solidFill>
                  <a:srgbClr val="E42EDB"/>
                </a:solidFill>
              </a:rPr>
              <a:t>Phase 2</a:t>
            </a:r>
            <a:r>
              <a:rPr lang="en-US" dirty="0" smtClean="0"/>
              <a:t>: Cant be the norm; cant imitate it well—early rejection of the norm</a:t>
            </a:r>
          </a:p>
          <a:p>
            <a:r>
              <a:rPr lang="en-US" dirty="0" smtClean="0">
                <a:solidFill>
                  <a:srgbClr val="E42EDB"/>
                </a:solidFill>
              </a:rPr>
              <a:t>Phase 3: </a:t>
            </a:r>
            <a:r>
              <a:rPr lang="en-US" dirty="0" smtClean="0"/>
              <a:t>refusal to imitate the norm; “</a:t>
            </a:r>
            <a:r>
              <a:rPr lang="en-US" dirty="0" smtClean="0">
                <a:solidFill>
                  <a:srgbClr val="E452DA"/>
                </a:solidFill>
              </a:rPr>
              <a:t>NO NORMAL by intent</a:t>
            </a:r>
            <a:r>
              <a:rPr lang="en-US" dirty="0" smtClean="0"/>
              <a:t>; no longer want to be identified as other; as not that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0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Self-Fashioning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Self-acceptance</a:t>
            </a:r>
            <a:endParaRPr lang="en-US" b="1" u="sng" dirty="0"/>
          </a:p>
          <a:p>
            <a:r>
              <a:rPr lang="en-US" dirty="0" smtClean="0"/>
              <a:t>We “fashion” </a:t>
            </a:r>
            <a:r>
              <a:rPr lang="en-US" dirty="0"/>
              <a:t>our own identities</a:t>
            </a:r>
          </a:p>
          <a:p>
            <a:r>
              <a:rPr lang="en-US" dirty="0"/>
              <a:t>Are their biological barriers to “self” creation</a:t>
            </a:r>
          </a:p>
          <a:p>
            <a:endParaRPr lang="en-US" dirty="0"/>
          </a:p>
        </p:txBody>
      </p:sp>
      <p:pic>
        <p:nvPicPr>
          <p:cNvPr id="7" name="Content Placeholder 6" descr="ms-marvel-5-good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043" b="-57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213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I’m Ms. Marvel: Take 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i'm ms marve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" r="-2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601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92934"/>
                </a:solidFill>
              </a:rPr>
              <a:t>I’m Ms. Marvel: Take 2</a:t>
            </a:r>
            <a:endParaRPr lang="en-US" dirty="0">
              <a:solidFill>
                <a:srgbClr val="292934"/>
              </a:solidFill>
            </a:endParaRPr>
          </a:p>
        </p:txBody>
      </p:sp>
      <p:pic>
        <p:nvPicPr>
          <p:cNvPr id="4" name="Content Placeholder 3" descr="ms-marvel-5-n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52" r="-20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822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Gender Studies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Identity/gender as role-play and performance</a:t>
            </a:r>
          </a:p>
          <a:p>
            <a:r>
              <a:rPr lang="en-US" dirty="0"/>
              <a:t>Judith Butler, </a:t>
            </a:r>
            <a:r>
              <a:rPr lang="en-US" i="1" dirty="0"/>
              <a:t>Gender Trouble (1990); Bodies That Matter (1993)</a:t>
            </a:r>
          </a:p>
          <a:p>
            <a:r>
              <a:rPr lang="en-US" dirty="0"/>
              <a:t>Gender is naturalized, fixed, stable</a:t>
            </a:r>
          </a:p>
          <a:p>
            <a:r>
              <a:rPr lang="en-US" dirty="0"/>
              <a:t>Gender is a social construction </a:t>
            </a:r>
          </a:p>
          <a:p>
            <a:r>
              <a:rPr lang="en-US" dirty="0"/>
              <a:t>Gender models demand conformity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Class Contemplation 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en-US" sz="3600" smtClean="0"/>
              <a:t>What </a:t>
            </a:r>
            <a:r>
              <a:rPr lang="en-US" sz="3600" dirty="0" smtClean="0"/>
              <a:t>does it mean to “BE Yourself”?</a:t>
            </a:r>
          </a:p>
        </p:txBody>
      </p:sp>
    </p:spTree>
    <p:extLst>
      <p:ext uri="{BB962C8B-B14F-4D97-AF65-F5344CB8AC3E}">
        <p14:creationId xmlns:p14="http://schemas.microsoft.com/office/powerpoint/2010/main" val="316795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92934"/>
                </a:solidFill>
              </a:rPr>
              <a:t>Judith Butler: NO </a:t>
            </a:r>
            <a:r>
              <a:rPr lang="en-US" sz="2200" dirty="0" smtClean="0">
                <a:solidFill>
                  <a:srgbClr val="292934"/>
                </a:solidFill>
              </a:rPr>
              <a:t>(such thing as) </a:t>
            </a:r>
            <a:r>
              <a:rPr lang="en-US" dirty="0" smtClean="0">
                <a:solidFill>
                  <a:srgbClr val="292934"/>
                </a:solidFill>
              </a:rPr>
              <a:t>NORMAL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</a:t>
            </a:r>
            <a:r>
              <a:rPr lang="en-US" dirty="0" err="1"/>
              <a:t>behaviour</a:t>
            </a:r>
            <a:r>
              <a:rPr lang="en-US" dirty="0"/>
              <a:t> (how to be or know our selves)—demand conformity</a:t>
            </a:r>
          </a:p>
          <a:p>
            <a:r>
              <a:rPr lang="en-US" dirty="0"/>
              <a:t>Essentialist view: underneath the layers of social construction, there is a true self</a:t>
            </a:r>
          </a:p>
          <a:p>
            <a:r>
              <a:rPr lang="en-US" dirty="0"/>
              <a:t>Butler disagrees –she rep’s a nominalist view</a:t>
            </a:r>
          </a:p>
          <a:p>
            <a:r>
              <a:rPr lang="en-US" dirty="0"/>
              <a:t>We are </a:t>
            </a:r>
            <a:r>
              <a:rPr lang="en-US" b="1" u="sng" dirty="0"/>
              <a:t>nothing but our social constructions </a:t>
            </a:r>
            <a:r>
              <a:rPr lang="en-US" dirty="0"/>
              <a:t>(layers and layers)</a:t>
            </a:r>
          </a:p>
          <a:p>
            <a:r>
              <a:rPr lang="en-US" dirty="0"/>
              <a:t>Her goal is to “denature” gender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0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Butler: Performativity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imitate or perform our gender on a daily basis</a:t>
            </a:r>
          </a:p>
          <a:p>
            <a:r>
              <a:rPr lang="en-US" dirty="0"/>
              <a:t>The daily performance reproduces social constructions </a:t>
            </a:r>
          </a:p>
          <a:p>
            <a:r>
              <a:rPr lang="en-US" dirty="0"/>
              <a:t>A repetitive act produces gender norms</a:t>
            </a:r>
          </a:p>
          <a:p>
            <a:r>
              <a:rPr lang="en-US" b="1" u="sng" dirty="0"/>
              <a:t>Subversion</a:t>
            </a:r>
            <a:r>
              <a:rPr lang="en-US" dirty="0"/>
              <a:t>: a failure to imitate correctly</a:t>
            </a:r>
          </a:p>
          <a:p>
            <a:r>
              <a:rPr lang="en-US" dirty="0"/>
              <a:t>Drag: subversive b/c it imitates explicitly </a:t>
            </a:r>
          </a:p>
          <a:p>
            <a:r>
              <a:rPr lang="en-US" dirty="0"/>
              <a:t>Drag exposes gender as categories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9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Stereotypes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Power and domination and the way they function comes from the power of names/categories</a:t>
            </a:r>
          </a:p>
          <a:p>
            <a:r>
              <a:rPr lang="en-US" dirty="0"/>
              <a:t>The power to name is the very root of domination </a:t>
            </a:r>
          </a:p>
          <a:p>
            <a:r>
              <a:rPr lang="en-US" dirty="0"/>
              <a:t>What we and how we are named is that which against we </a:t>
            </a:r>
            <a:r>
              <a:rPr lang="en-US" dirty="0" smtClean="0"/>
              <a:t>struggle</a:t>
            </a:r>
          </a:p>
          <a:p>
            <a:pPr lvl="0"/>
            <a:r>
              <a:rPr lang="en-US" dirty="0"/>
              <a:t>Stereotypes are not accurate depictions of reality, but they have profound effects on reality</a:t>
            </a:r>
            <a:endParaRPr lang="en-CA" dirty="0"/>
          </a:p>
          <a:p>
            <a:pPr lvl="0"/>
            <a:r>
              <a:rPr lang="en-US" dirty="0"/>
              <a:t>They are based in reality but they have real social consequences</a:t>
            </a:r>
            <a:endParaRPr lang="en-CA" dirty="0"/>
          </a:p>
          <a:p>
            <a:pPr lvl="0"/>
            <a:r>
              <a:rPr lang="en-US" dirty="0"/>
              <a:t>They place people in roles and you get this societal typecasting that is inescapable</a:t>
            </a:r>
            <a:endParaRPr lang="en-CA" dirty="0"/>
          </a:p>
          <a:p>
            <a:pPr lvl="0"/>
            <a:r>
              <a:rPr lang="en-US" dirty="0"/>
              <a:t>It is a system of representation that has a cyclical effect—it reproduces itself over again</a:t>
            </a: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Binaries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Relationships of opposition</a:t>
            </a:r>
          </a:p>
          <a:p>
            <a:r>
              <a:rPr lang="en-US" dirty="0" smtClean="0"/>
              <a:t>The way we make sense of things </a:t>
            </a:r>
          </a:p>
          <a:p>
            <a:pPr lvl="0"/>
            <a:r>
              <a:rPr lang="en-US" dirty="0"/>
              <a:t>By placing things and people into knowable and understandable categories—it is the way we structure society so that we understand difference </a:t>
            </a:r>
            <a:endParaRPr lang="en-CA" dirty="0"/>
          </a:p>
          <a:p>
            <a:r>
              <a:rPr lang="en-CA" dirty="0" smtClean="0"/>
              <a:t>L</a:t>
            </a:r>
            <a:r>
              <a:rPr lang="en-US" dirty="0" err="1" smtClean="0"/>
              <a:t>eads</a:t>
            </a:r>
            <a:r>
              <a:rPr lang="en-US" dirty="0" smtClean="0"/>
              <a:t> to hierarchical relationships; generates stereotypes</a:t>
            </a:r>
          </a:p>
          <a:p>
            <a:r>
              <a:rPr lang="en-US" dirty="0" smtClean="0"/>
              <a:t>Superiority </a:t>
            </a:r>
            <a:r>
              <a:rPr lang="en-US" dirty="0" err="1" smtClean="0"/>
              <a:t>vs</a:t>
            </a:r>
            <a:r>
              <a:rPr lang="en-US" dirty="0" smtClean="0"/>
              <a:t> inferiority </a:t>
            </a:r>
          </a:p>
          <a:p>
            <a:r>
              <a:rPr lang="en-US" dirty="0" smtClean="0"/>
              <a:t>Examples of binaries constructions:</a:t>
            </a:r>
          </a:p>
          <a:p>
            <a:r>
              <a:rPr lang="en-US" dirty="0" smtClean="0"/>
              <a:t>Male/female; white/black; upper class/lower class; European/non-European; First World/Third World; rational/emotional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8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Hybridity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it is hybrid, it is not one-sided</a:t>
            </a:r>
            <a:r>
              <a:rPr lang="en-US" dirty="0" smtClean="0"/>
              <a:t>, not </a:t>
            </a:r>
            <a:r>
              <a:rPr lang="en-US" dirty="0" err="1"/>
              <a:t>binaristic</a:t>
            </a:r>
            <a:endParaRPr lang="en-CA" dirty="0"/>
          </a:p>
          <a:p>
            <a:pPr lvl="0"/>
            <a:r>
              <a:rPr lang="en-US" dirty="0" smtClean="0"/>
              <a:t>Hybridity </a:t>
            </a:r>
            <a:r>
              <a:rPr lang="en-US" dirty="0"/>
              <a:t>undoes binaries</a:t>
            </a:r>
            <a:endParaRPr lang="en-CA" dirty="0"/>
          </a:p>
          <a:p>
            <a:pPr lvl="0"/>
            <a:r>
              <a:rPr lang="en-CA" dirty="0"/>
              <a:t>Manifest “double consciousness”</a:t>
            </a:r>
          </a:p>
          <a:p>
            <a:pPr lvl="0"/>
            <a:r>
              <a:rPr lang="en-US" dirty="0"/>
              <a:t>X-men—mutants are hybrids</a:t>
            </a:r>
            <a:endParaRPr lang="en-CA" dirty="0"/>
          </a:p>
          <a:p>
            <a:pPr lvl="0"/>
            <a:r>
              <a:rPr lang="en-US" dirty="0"/>
              <a:t>Mutants are given a heritage</a:t>
            </a:r>
            <a:endParaRPr lang="en-CA" dirty="0"/>
          </a:p>
          <a:p>
            <a:pPr lvl="0"/>
            <a:r>
              <a:rPr lang="en-US" dirty="0"/>
              <a:t>Kamala Khan has a cultural heritage</a:t>
            </a:r>
            <a:endParaRPr lang="en-CA" dirty="0"/>
          </a:p>
          <a:p>
            <a:r>
              <a:rPr lang="en-CA" dirty="0" smtClean="0"/>
              <a:t>N</a:t>
            </a:r>
            <a:r>
              <a:rPr lang="en-US" dirty="0" err="1" smtClean="0"/>
              <a:t>ot</a:t>
            </a:r>
            <a:r>
              <a:rPr lang="en-US" dirty="0" smtClean="0"/>
              <a:t> only Pakistani; not only American; but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3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Metaphor &amp; Motif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Cocoon </a:t>
            </a:r>
          </a:p>
          <a:p>
            <a:r>
              <a:rPr lang="en-US" dirty="0" smtClean="0"/>
              <a:t>Birds (cultural encoding)</a:t>
            </a:r>
          </a:p>
          <a:p>
            <a:r>
              <a:rPr lang="en-US" dirty="0" smtClean="0"/>
              <a:t>The trash </a:t>
            </a:r>
          </a:p>
          <a:p>
            <a:r>
              <a:rPr lang="en-US" dirty="0" smtClean="0"/>
              <a:t>The mist </a:t>
            </a:r>
          </a:p>
          <a:p>
            <a:r>
              <a:rPr lang="en-US" dirty="0" smtClean="0"/>
              <a:t>Insertion of Urdu</a:t>
            </a:r>
          </a:p>
          <a:p>
            <a:r>
              <a:rPr lang="en-US" dirty="0" smtClean="0"/>
              <a:t>“doll face”; blank face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14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bubbles (</a:t>
            </a:r>
            <a:r>
              <a:rPr lang="en-US" dirty="0" err="1" smtClean="0"/>
              <a:t>colour</a:t>
            </a:r>
            <a:r>
              <a:rPr lang="en-US" dirty="0" smtClean="0"/>
              <a:t>) </a:t>
            </a:r>
            <a:r>
              <a:rPr lang="en-US" smtClean="0"/>
              <a:t>(virtue)</a:t>
            </a:r>
            <a:endParaRPr lang="en-US" dirty="0"/>
          </a:p>
        </p:txBody>
      </p:sp>
      <p:pic>
        <p:nvPicPr>
          <p:cNvPr id="5" name="Content Placeholder 4" descr="ms marv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8" b="-4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831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Vol. 1p. 8</a:t>
            </a:r>
            <a:endParaRPr lang="en-US" dirty="0"/>
          </a:p>
        </p:txBody>
      </p:sp>
      <p:pic>
        <p:nvPicPr>
          <p:cNvPr id="4" name="Content Placeholder 3" descr="ms marv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00" r="-79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469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Vol. 2</a:t>
            </a:r>
            <a:endParaRPr lang="en-US" dirty="0"/>
          </a:p>
        </p:txBody>
      </p:sp>
      <p:pic>
        <p:nvPicPr>
          <p:cNvPr id="4" name="Content Placeholder 3" descr="ms marve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27" r="-79727"/>
          <a:stretch>
            <a:fillRect/>
          </a:stretch>
        </p:blipFill>
        <p:spPr>
          <a:xfrm>
            <a:off x="-2246086" y="1524000"/>
            <a:ext cx="8229600" cy="4876800"/>
          </a:xfrm>
        </p:spPr>
      </p:pic>
      <p:pic>
        <p:nvPicPr>
          <p:cNvPr id="5" name="Picture 4" descr="ms marve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77571"/>
            <a:ext cx="2673350" cy="44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18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Vol. 2 (Secrets)</a:t>
            </a:r>
            <a:endParaRPr lang="en-US" dirty="0"/>
          </a:p>
        </p:txBody>
      </p:sp>
      <p:pic>
        <p:nvPicPr>
          <p:cNvPr id="5" name="Content Placeholder 4" descr="ms marve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17" r="-78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109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2EDB"/>
          </a:solidFill>
        </p:spPr>
        <p:txBody>
          <a:bodyPr/>
          <a:lstStyle/>
          <a:p>
            <a:r>
              <a:rPr lang="en-US" sz="2800" dirty="0" smtClean="0">
                <a:solidFill>
                  <a:srgbClr val="292934"/>
                </a:solidFill>
              </a:rPr>
              <a:t>“Superman with Boobs?”</a:t>
            </a:r>
            <a:endParaRPr lang="en-US" sz="2800" dirty="0">
              <a:solidFill>
                <a:srgbClr val="292934"/>
              </a:solidFill>
            </a:endParaRPr>
          </a:p>
        </p:txBody>
      </p:sp>
      <p:pic>
        <p:nvPicPr>
          <p:cNvPr id="5" name="Content Placeholder 4" descr="captain marve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89" r="-27689"/>
          <a:stretch>
            <a:fillRect/>
          </a:stretch>
        </p:blipFill>
        <p:spPr>
          <a:xfrm>
            <a:off x="2971800" y="792163"/>
            <a:ext cx="5715000" cy="5578475"/>
          </a:xfrm>
          <a:solidFill>
            <a:srgbClr val="E452DA"/>
          </a:solidFill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en-US" sz="2000" dirty="0"/>
              <a:t>Here we have another renaissance era re-imagination of an existing superhero </a:t>
            </a:r>
            <a:endParaRPr lang="en-CA" sz="2000" dirty="0"/>
          </a:p>
          <a:p>
            <a:pPr lvl="0"/>
            <a:r>
              <a:rPr lang="en-US" sz="2000" dirty="0"/>
              <a:t>It is an update of a classic comic book superhero</a:t>
            </a:r>
            <a:endParaRPr lang="en-CA" sz="2000" dirty="0"/>
          </a:p>
          <a:p>
            <a:r>
              <a:rPr lang="en-CA" sz="2000" dirty="0"/>
              <a:t>R</a:t>
            </a:r>
            <a:r>
              <a:rPr lang="en-US" sz="2000" dirty="0"/>
              <a:t>e-boot of Carol Danvers, Captain </a:t>
            </a:r>
            <a:r>
              <a:rPr lang="en-US" sz="2000" dirty="0" smtClean="0"/>
              <a:t>Marvel / Ms. Marvel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4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92934"/>
                </a:solidFill>
              </a:rPr>
              <a:t>Why Carol Danvers?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</a:t>
            </a:r>
            <a:r>
              <a:rPr lang="en-US" dirty="0" smtClean="0"/>
              <a:t>-heroine Ideal: Like Wonder Woman</a:t>
            </a:r>
            <a:endParaRPr lang="en-US" dirty="0"/>
          </a:p>
          <a:p>
            <a:r>
              <a:rPr lang="en-US" dirty="0" smtClean="0"/>
              <a:t>Are </a:t>
            </a:r>
            <a:r>
              <a:rPr lang="en-US" dirty="0"/>
              <a:t>we slaves to our conceptions of beauty  &amp; freedom rather than masters?</a:t>
            </a:r>
          </a:p>
          <a:p>
            <a:r>
              <a:rPr lang="en-US" dirty="0"/>
              <a:t>To what extent is our subjectivity constituted by popular culture?</a:t>
            </a:r>
          </a:p>
          <a:p>
            <a:r>
              <a:rPr lang="en-US" dirty="0"/>
              <a:t>Princess archetypes (idea of an archetype) </a:t>
            </a:r>
            <a:r>
              <a:rPr lang="en-US" dirty="0" err="1"/>
              <a:t>doesn</a:t>
            </a:r>
            <a:r>
              <a:rPr lang="fr-FR" dirty="0"/>
              <a:t>’</a:t>
            </a:r>
            <a:r>
              <a:rPr lang="en-US" dirty="0"/>
              <a:t>t allow freedom to “be yourself”</a:t>
            </a:r>
          </a:p>
          <a:p>
            <a:r>
              <a:rPr lang="en-US" dirty="0"/>
              <a:t>It is an ideal; a universal; life is defined by that archetype—it is norm or model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4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2EDB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Key issues 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Typical American teenage girl experience</a:t>
            </a:r>
          </a:p>
          <a:p>
            <a:pPr lvl="0"/>
            <a:r>
              <a:rPr lang="en-US" dirty="0" smtClean="0"/>
              <a:t>Alienation </a:t>
            </a:r>
            <a:r>
              <a:rPr lang="en-US" dirty="0"/>
              <a:t>in the host country (a feeling of not belonging)</a:t>
            </a:r>
            <a:endParaRPr lang="en-CA" dirty="0"/>
          </a:p>
          <a:p>
            <a:pPr lvl="0"/>
            <a:r>
              <a:rPr lang="en-US" dirty="0"/>
              <a:t>Pressure to assimilate in the host-society</a:t>
            </a:r>
            <a:endParaRPr lang="en-CA" dirty="0"/>
          </a:p>
          <a:p>
            <a:pPr lvl="0"/>
            <a:r>
              <a:rPr lang="en-US" dirty="0"/>
              <a:t>Finding belonging </a:t>
            </a:r>
            <a:endParaRPr lang="en-CA" dirty="0"/>
          </a:p>
          <a:p>
            <a:pPr lvl="0"/>
            <a:r>
              <a:rPr lang="en-US" dirty="0"/>
              <a:t>multiculturalism and cultural co-existence</a:t>
            </a:r>
            <a:endParaRPr lang="en-CA" dirty="0"/>
          </a:p>
          <a:p>
            <a:pPr lvl="0"/>
            <a:r>
              <a:rPr lang="en-US" dirty="0"/>
              <a:t>Construction and maintenance of identity boundaries</a:t>
            </a:r>
            <a:endParaRPr lang="en-CA" dirty="0"/>
          </a:p>
          <a:p>
            <a:pPr lvl="0"/>
            <a:r>
              <a:rPr lang="en-US" dirty="0" smtClean="0"/>
              <a:t>Interplay </a:t>
            </a:r>
            <a:r>
              <a:rPr lang="en-US" dirty="0"/>
              <a:t>between reality and fiction; imagination and real</a:t>
            </a:r>
            <a:endParaRPr lang="en-CA" dirty="0"/>
          </a:p>
          <a:p>
            <a:pPr lvl="0"/>
            <a:r>
              <a:rPr lang="en-US" dirty="0"/>
              <a:t>Construction of women’s bodies</a:t>
            </a:r>
            <a:endParaRPr lang="en-CA" dirty="0"/>
          </a:p>
          <a:p>
            <a:pPr lvl="0"/>
            <a:r>
              <a:rPr lang="en-US" dirty="0"/>
              <a:t>Gender non-conformity</a:t>
            </a:r>
            <a:endParaRPr lang="en-CA" dirty="0"/>
          </a:p>
          <a:p>
            <a:pPr lvl="0"/>
            <a:r>
              <a:rPr lang="en-US" dirty="0"/>
              <a:t>Familial bonding</a:t>
            </a:r>
            <a:endParaRPr lang="en-CA" dirty="0"/>
          </a:p>
          <a:p>
            <a:pPr lvl="0"/>
            <a:r>
              <a:rPr lang="en-US" dirty="0"/>
              <a:t>Veiling</a:t>
            </a:r>
            <a:endParaRPr lang="en-CA" dirty="0"/>
          </a:p>
          <a:p>
            <a:pPr lvl="0"/>
            <a:r>
              <a:rPr lang="en-US" dirty="0"/>
              <a:t>Cultural stereotypes; Cultural </a:t>
            </a:r>
            <a:r>
              <a:rPr lang="en-US" dirty="0" err="1"/>
              <a:t>othering</a:t>
            </a:r>
            <a:r>
              <a:rPr lang="en-US" dirty="0"/>
              <a:t>; the idea of manufactured prejudice</a:t>
            </a:r>
            <a:endParaRPr lang="en-CA" dirty="0"/>
          </a:p>
          <a:p>
            <a:pPr lvl="0"/>
            <a:r>
              <a:rPr lang="en-US" dirty="0"/>
              <a:t>Clash of cultures: humans are divided along cultural lines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6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2EDB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92934"/>
                </a:solidFill>
              </a:rPr>
              <a:t>Ms. Marvel’s Superpower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CA" sz="2000" dirty="0"/>
              <a:t>Kamala has polymorph </a:t>
            </a:r>
            <a:r>
              <a:rPr lang="en-CA" sz="2000" dirty="0" smtClean="0"/>
              <a:t>superpowers (physical </a:t>
            </a:r>
            <a:r>
              <a:rPr lang="en-CA" sz="2000" dirty="0" smtClean="0">
                <a:solidFill>
                  <a:srgbClr val="FF0000"/>
                </a:solidFill>
              </a:rPr>
              <a:t>mutations)</a:t>
            </a:r>
          </a:p>
          <a:p>
            <a:pPr lvl="0"/>
            <a:r>
              <a:rPr lang="en-CA" sz="2000" dirty="0" smtClean="0">
                <a:solidFill>
                  <a:srgbClr val="292934"/>
                </a:solidFill>
              </a:rPr>
              <a:t>Polymorphism</a:t>
            </a:r>
            <a:r>
              <a:rPr lang="en-CA" sz="2000" dirty="0" smtClean="0">
                <a:solidFill>
                  <a:srgbClr val="FF0000"/>
                </a:solidFill>
              </a:rPr>
              <a:t> (no death)</a:t>
            </a:r>
          </a:p>
          <a:p>
            <a:pPr lvl="0"/>
            <a:r>
              <a:rPr lang="en-CA" sz="2000" dirty="0" smtClean="0"/>
              <a:t>Induced by </a:t>
            </a:r>
            <a:r>
              <a:rPr lang="en-CA" sz="2000" dirty="0" err="1" smtClean="0"/>
              <a:t>Terrigen</a:t>
            </a:r>
            <a:r>
              <a:rPr lang="en-CA" sz="2000" dirty="0" smtClean="0"/>
              <a:t> Cloud</a:t>
            </a:r>
          </a:p>
          <a:p>
            <a:pPr lvl="0"/>
            <a:r>
              <a:rPr lang="en-CA" sz="2000" dirty="0" smtClean="0"/>
              <a:t>Metamorphosis plot—she morphs for power; in discovery of identity</a:t>
            </a:r>
            <a:endParaRPr lang="en-CA" sz="2000" dirty="0"/>
          </a:p>
          <a:p>
            <a:r>
              <a:rPr lang="en-CA" sz="2000" dirty="0"/>
              <a:t>effective metaphor that reflects her </a:t>
            </a:r>
            <a:r>
              <a:rPr lang="en-CA" sz="2000" dirty="0" smtClean="0"/>
              <a:t>identity </a:t>
            </a:r>
            <a:r>
              <a:rPr lang="en-CA" sz="2000" dirty="0"/>
              <a:t>struggles </a:t>
            </a:r>
            <a:endParaRPr lang="en-CA" sz="2000" dirty="0" smtClean="0"/>
          </a:p>
          <a:p>
            <a:pPr lvl="0"/>
            <a:r>
              <a:rPr lang="en-US" sz="2000" dirty="0" smtClean="0"/>
              <a:t>Malleability/mutability </a:t>
            </a:r>
            <a:r>
              <a:rPr lang="en-US" sz="2000" dirty="0"/>
              <a:t>of </a:t>
            </a:r>
            <a:r>
              <a:rPr lang="en-US" sz="2000" dirty="0" smtClean="0"/>
              <a:t>identity</a:t>
            </a:r>
          </a:p>
          <a:p>
            <a:pPr lvl="0"/>
            <a:r>
              <a:rPr lang="en-US" sz="2000" dirty="0" smtClean="0"/>
              <a:t>Identity </a:t>
            </a:r>
            <a:r>
              <a:rPr lang="en-US" sz="2000" dirty="0"/>
              <a:t>is fluid, in flux, </a:t>
            </a:r>
            <a:r>
              <a:rPr lang="en-US" sz="2000" dirty="0" smtClean="0"/>
              <a:t>contingent</a:t>
            </a:r>
          </a:p>
        </p:txBody>
      </p:sp>
    </p:spTree>
    <p:extLst>
      <p:ext uri="{BB962C8B-B14F-4D97-AF65-F5344CB8AC3E}">
        <p14:creationId xmlns:p14="http://schemas.microsoft.com/office/powerpoint/2010/main" val="181812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Power in being yourself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Work-in-progress</a:t>
            </a:r>
          </a:p>
          <a:p>
            <a:r>
              <a:rPr lang="en-US" dirty="0" smtClean="0"/>
              <a:t>Identity and power (related)</a:t>
            </a:r>
          </a:p>
          <a:p>
            <a:r>
              <a:rPr lang="en-US" dirty="0" smtClean="0"/>
              <a:t>Ms. Marvel not fully empowered </a:t>
            </a:r>
          </a:p>
          <a:p>
            <a:r>
              <a:rPr lang="en-US" dirty="0" smtClean="0"/>
              <a:t>Not fully in control</a:t>
            </a:r>
          </a:p>
          <a:p>
            <a:r>
              <a:rPr lang="en-US" dirty="0"/>
              <a:t>She shape shifts her entire body, or just limbs to keep her human appearance</a:t>
            </a:r>
            <a:endParaRPr lang="en-CA" dirty="0"/>
          </a:p>
          <a:p>
            <a:pPr lvl="0"/>
            <a:r>
              <a:rPr lang="en-US" dirty="0"/>
              <a:t>The core message—reinforced through her power—is to “be yourself” </a:t>
            </a:r>
            <a:endParaRPr lang="en-CA" dirty="0"/>
          </a:p>
          <a:p>
            <a:pPr lvl="0"/>
            <a:r>
              <a:rPr lang="en-US" dirty="0"/>
              <a:t>She is in the process of coming to terms with her hybridity and her own “difference”</a:t>
            </a:r>
          </a:p>
          <a:p>
            <a:pPr lvl="0"/>
            <a:r>
              <a:rPr lang="en-US" dirty="0"/>
              <a:t>Core word: </a:t>
            </a:r>
            <a:r>
              <a:rPr lang="en-US" dirty="0">
                <a:solidFill>
                  <a:srgbClr val="FF0000"/>
                </a:solidFill>
              </a:rPr>
              <a:t>mutation </a:t>
            </a:r>
            <a:r>
              <a:rPr lang="en-US" dirty="0"/>
              <a:t>(also in X-Men)</a:t>
            </a:r>
            <a:endParaRPr lang="en-CA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Emotional &amp; Physical power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does she </a:t>
            </a:r>
            <a:r>
              <a:rPr lang="en-US" dirty="0" err="1" smtClean="0"/>
              <a:t>embiggen</a:t>
            </a:r>
            <a:r>
              <a:rPr lang="en-US" dirty="0" smtClean="0"/>
              <a:t> and shrink (“</a:t>
            </a:r>
            <a:r>
              <a:rPr lang="en-US" dirty="0" err="1"/>
              <a:t>d</a:t>
            </a:r>
            <a:r>
              <a:rPr lang="en-US" dirty="0" err="1" smtClean="0"/>
              <a:t>isembiggen</a:t>
            </a:r>
            <a:r>
              <a:rPr lang="en-US" dirty="0" smtClean="0"/>
              <a:t>”)?</a:t>
            </a:r>
          </a:p>
          <a:p>
            <a:r>
              <a:rPr lang="en-US" dirty="0" smtClean="0"/>
              <a:t>Significance?</a:t>
            </a:r>
          </a:p>
          <a:p>
            <a:r>
              <a:rPr lang="en-US" dirty="0" smtClean="0"/>
              <a:t>Does her level of control over her powers change throughout the text?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“It’s like having a completely new sense…It’s something much weirder”</a:t>
            </a:r>
            <a:r>
              <a:rPr lang="en-US" dirty="0">
                <a:solidFill>
                  <a:srgbClr val="292934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vol. 2; p.11)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marvel.jpe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578" b="-605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333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452DA"/>
          </a:solidFill>
        </p:spPr>
        <p:txBody>
          <a:bodyPr/>
          <a:lstStyle/>
          <a:p>
            <a:r>
              <a:rPr lang="en-US" dirty="0" smtClean="0">
                <a:solidFill>
                  <a:srgbClr val="292934"/>
                </a:solidFill>
              </a:rPr>
              <a:t>Ms. Marvel and Spiderman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Self-acceptance is key issue</a:t>
            </a:r>
          </a:p>
          <a:p>
            <a:r>
              <a:rPr lang="en-US" dirty="0" smtClean="0"/>
              <a:t>Seek acceptance from others: need validation</a:t>
            </a:r>
          </a:p>
          <a:p>
            <a:r>
              <a:rPr lang="en-US" dirty="0" smtClean="0"/>
              <a:t>Journey: heroes don</a:t>
            </a:r>
            <a:r>
              <a:rPr lang="fr-FR" dirty="0" smtClean="0"/>
              <a:t>’</a:t>
            </a:r>
            <a:r>
              <a:rPr lang="en-US" dirty="0" smtClean="0"/>
              <a:t>t need to be anyone else to be brave or acceptable </a:t>
            </a:r>
          </a:p>
          <a:p>
            <a:r>
              <a:rPr lang="en-US" dirty="0" smtClean="0"/>
              <a:t>Confidence not derived through imitation of others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Costume: in progress</a:t>
            </a:r>
          </a:p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egitimacy of Heroic identity: in progress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Both are makeshift at first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Both are “normal” teenagers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Both make their own costumes</a:t>
            </a:r>
          </a:p>
        </p:txBody>
      </p:sp>
    </p:spTree>
    <p:extLst>
      <p:ext uri="{BB962C8B-B14F-4D97-AF65-F5344CB8AC3E}">
        <p14:creationId xmlns:p14="http://schemas.microsoft.com/office/powerpoint/2010/main" val="1812293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475</TotalTime>
  <Words>1360</Words>
  <Application>Microsoft Macintosh PowerPoint</Application>
  <PresentationFormat>On-screen Show (4:3)</PresentationFormat>
  <Paragraphs>173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Ms. Marvel: No Normal “Everyone else gets to be normal: why cant i?”</vt:lpstr>
      <vt:lpstr>Class Contemplation </vt:lpstr>
      <vt:lpstr>“Superman with Boobs?”</vt:lpstr>
      <vt:lpstr>Why Carol Danvers?</vt:lpstr>
      <vt:lpstr>Key issues </vt:lpstr>
      <vt:lpstr>Ms. Marvel’s Superpower</vt:lpstr>
      <vt:lpstr>Power in being yourself</vt:lpstr>
      <vt:lpstr>Emotional &amp; Physical power</vt:lpstr>
      <vt:lpstr>Ms. Marvel and Spiderman</vt:lpstr>
      <vt:lpstr>Who am I?</vt:lpstr>
      <vt:lpstr>Identity</vt:lpstr>
      <vt:lpstr>Ideal of Freedom  (embedded in our culture)</vt:lpstr>
      <vt:lpstr>“Be Yourself” </vt:lpstr>
      <vt:lpstr>“Be Yourself, but not too much!”</vt:lpstr>
      <vt:lpstr>Ms. Marvel: Good or Bad Learner?</vt:lpstr>
      <vt:lpstr>Self-Fashioning</vt:lpstr>
      <vt:lpstr>I’m Ms. Marvel: Take 1</vt:lpstr>
      <vt:lpstr>I’m Ms. Marvel: Take 2</vt:lpstr>
      <vt:lpstr>Gender Studies</vt:lpstr>
      <vt:lpstr>Judith Butler: NO (such thing as) NORMAL</vt:lpstr>
      <vt:lpstr>Butler: Performativity</vt:lpstr>
      <vt:lpstr>Stereotypes</vt:lpstr>
      <vt:lpstr>Binaries</vt:lpstr>
      <vt:lpstr>Hybridity</vt:lpstr>
      <vt:lpstr>Metaphor &amp; Motif</vt:lpstr>
      <vt:lpstr>Word bubbles (colour) (virtue)</vt:lpstr>
      <vt:lpstr>Vol. 1p. 8</vt:lpstr>
      <vt:lpstr>Vol. 2</vt:lpstr>
      <vt:lpstr>Vol. 2 (Secrets)</vt:lpstr>
    </vt:vector>
  </TitlesOfParts>
  <Company>SAG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Ms. Marvel: No Normal</dc:title>
  <dc:creator>Sylvia Terzian</dc:creator>
  <cp:lastModifiedBy>Sylvia Terzian</cp:lastModifiedBy>
  <cp:revision>83</cp:revision>
  <dcterms:created xsi:type="dcterms:W3CDTF">2015-07-13T00:13:12Z</dcterms:created>
  <dcterms:modified xsi:type="dcterms:W3CDTF">2017-07-16T21:34:30Z</dcterms:modified>
</cp:coreProperties>
</file>